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8" r:id="rId12"/>
    <p:sldId id="264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</p:embeddedFont>
    <p:embeddedFont>
      <p:font typeface="Roboto Medium" panose="02000000000000000000" pitchFamily="2" charset="0"/>
      <p:regular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94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072"/>
            <a:ext cx="7556421" cy="227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Assignment 2: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Visualization &amp; Analysis with MATLAB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19s’ presentation explores the power of MATLAB in organizing, interpreting, and effectively visualizing complex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5F73-2F21-4881-8026-46825FE0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1" y="402957"/>
            <a:ext cx="12256789" cy="542440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6131AB-14FC-4159-B1CE-F9E4E98B7C8A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99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86BA0-A492-4CBA-8956-2119EB20DA90}"/>
              </a:ext>
            </a:extLst>
          </p:cNvPr>
          <p:cNvSpPr txBox="1"/>
          <p:nvPr/>
        </p:nvSpPr>
        <p:spPr>
          <a:xfrm>
            <a:off x="1100380" y="778757"/>
            <a:ext cx="12212664" cy="484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15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Distribution of Diarrheal Cases by Year &amp; Region (3D PLOTS)</a:t>
            </a:r>
            <a:endParaRPr lang="en-GB" sz="2400" b="1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indent="-833438">
              <a:lnSpc>
                <a:spcPct val="115000"/>
              </a:lnSpc>
              <a:spcBef>
                <a:spcPts val="1000"/>
              </a:spcBef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Summarizing data by year and region showing mean diarrheal cases.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 = groupsummary(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wpmain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,[</a:t>
            </a:r>
            <a:r>
              <a:rPr lang="en-GB" sz="1600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</a:t>
            </a:r>
            <a:r>
              <a:rPr lang="en-GB" sz="1600" dirty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Year</a:t>
            </a:r>
            <a:r>
              <a:rPr lang="en-GB" sz="160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",</a:t>
            </a:r>
            <a:r>
              <a:rPr lang="en-GB" sz="1600" dirty="0" err="1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"Region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],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"mean"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"DiarrhealCasesPer100_000People"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Bef>
                <a:spcPts val="1050"/>
              </a:spcBef>
              <a:spcAft>
                <a:spcPts val="1050"/>
              </a:spcAft>
            </a:pPr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This line of code was used to delete the groupcount column that automatically appears when using groupsummary</a:t>
            </a:r>
            <a:r>
              <a:rPr lang="en-GB" sz="1600" dirty="0"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regionYearSummary2.GroupCount = [];</a:t>
            </a:r>
          </a:p>
          <a:p>
            <a:pPr>
              <a:lnSpc>
                <a:spcPct val="107000"/>
              </a:lnSpc>
              <a:spcBef>
                <a:spcPts val="1050"/>
              </a:spcBef>
              <a:spcAft>
                <a:spcPts val="1050"/>
              </a:spcAft>
            </a:pPr>
            <a:r>
              <a:rPr lang="en-GB" sz="1600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We used to “unstack”, to convert the region column to a row.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regionYearSummary3 = unstack(regionYearSummary2,(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'mean_DiarrhealCasesPer100_000People'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6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'Region’</a:t>
            </a: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the table into numerical array form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t1 = table2array(regionYearSummary3(:, 2:end));</a:t>
            </a: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Bar plot</a:t>
            </a:r>
            <a:endParaRPr lang="en-GB" b="1" i="1" dirty="0">
              <a:solidFill>
                <a:schemeClr val="bg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6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figure(Position=[100,100,1200,650])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bar3(t1)</a:t>
            </a:r>
            <a:endParaRPr lang="en-GB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8FE6E0-D4F6-4C4D-A997-FE251E6A7097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04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5443418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Group 19: Statistical Characteristics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8424" y="1265634"/>
            <a:ext cx="1317355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analysed the statistical characteristics of Group 19 members, including age distribution, religious affiliation, course enrollment, regional distribution, and gender.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147417" y="2513528"/>
            <a:ext cx="166401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22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894" y="1667947"/>
            <a:ext cx="2029301" cy="20293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33963" y="3866317"/>
            <a:ext cx="16910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Average Age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28424" y="4158734"/>
            <a:ext cx="650224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age of group members.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818727" y="2513528"/>
            <a:ext cx="166401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21</a:t>
            </a:r>
            <a:endParaRPr lang="en-US" sz="26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204" y="1667947"/>
            <a:ext cx="2029301" cy="202930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05273" y="3866317"/>
            <a:ext cx="1691045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Median Age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399734" y="4158734"/>
            <a:ext cx="650224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Median age of group members.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154489-4BB4-4D12-8B92-844672351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955" y="4327509"/>
            <a:ext cx="5350401" cy="3226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329E9-E7C9-418E-A816-B4D678CB6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85" y="4456152"/>
            <a:ext cx="6027080" cy="315601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3E0321-BA74-49F4-8D64-FAF0719C5826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52107-B8BF-4A2B-BF22-C86C21058BD2}"/>
              </a:ext>
            </a:extLst>
          </p:cNvPr>
          <p:cNvSpPr txBox="1"/>
          <p:nvPr/>
        </p:nvSpPr>
        <p:spPr>
          <a:xfrm>
            <a:off x="728424" y="7765718"/>
            <a:ext cx="5641379" cy="2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" indent="7175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heatmap(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REGIONS,RELIGION,Rdata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99F1E-E844-4623-83B0-B914AE23DF6C}"/>
              </a:ext>
            </a:extLst>
          </p:cNvPr>
          <p:cNvSpPr txBox="1"/>
          <p:nvPr/>
        </p:nvSpPr>
        <p:spPr>
          <a:xfrm>
            <a:off x="8190951" y="7650711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histogram(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Student_Table.Age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42643"/>
            <a:ext cx="7225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&amp;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91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successfully demonstrated MATLAB's capabilities in statistical analysis and data visualisation, transforming raw data into actionable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3790593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project showed us how unprocessed data, whether from datasets externally obtained or from an individual’s records, can be converted to figures in an ordered and readable format."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535442"/>
            <a:ext cx="30480" cy="1599009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7" name="Shape 4"/>
          <p:cNvSpPr/>
          <p:nvPr/>
        </p:nvSpPr>
        <p:spPr>
          <a:xfrm>
            <a:off x="6280190" y="5389602"/>
            <a:ext cx="7556421" cy="1697236"/>
          </a:xfrm>
          <a:prstGeom prst="roundRect">
            <a:avLst>
              <a:gd name="adj" fmla="val 5613"/>
            </a:avLst>
          </a:prstGeom>
          <a:solidFill>
            <a:srgbClr val="0F163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04" y="5733693"/>
            <a:ext cx="283488" cy="2268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7306" y="5673090"/>
            <a:ext cx="6592491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overcame the challenge of summarising a large dataset (3000 rows) by effectively utilising MATLAB's </a:t>
            </a:r>
            <a:r>
              <a:rPr lang="en-US" sz="1750" dirty="0">
                <a:solidFill>
                  <a:srgbClr val="FFFFFF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groupsummary</a:t>
            </a: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function.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AD887-A094-426C-9F01-022CE94E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" y="1755767"/>
            <a:ext cx="5964419" cy="359686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5601B1-5FCE-44C3-8F04-C5342100FBC5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3339584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Contributors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726877" y="1215154"/>
            <a:ext cx="13191887" cy="3518178"/>
          </a:xfrm>
          <a:prstGeom prst="roundRect">
            <a:avLst>
              <a:gd name="adj" fmla="val 15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4497" y="1222774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9394" y="131052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NTALE JOASH KATEREGA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264468" y="1310523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BU/UG/2024/2595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9655731" y="131052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734497" y="1611989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69394" y="1699738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WANYAMA JOSEPH EROGO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264468" y="1699738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BU/UP/2024/1077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9655731" y="1699738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734497" y="2001204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69394" y="208895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KAKULU ALFRED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264468" y="2088953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BU/UP/2024/0981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9655731" y="2088953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MEB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734497" y="2390420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69394" y="247816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OKORI DARIOUS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264468" y="2478169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BU/UP/2024/1061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9655731" y="247816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21" name="Shape 18"/>
          <p:cNvSpPr/>
          <p:nvPr/>
        </p:nvSpPr>
        <p:spPr>
          <a:xfrm>
            <a:off x="734497" y="2779635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69394" y="2867384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ALITEMA VICTOR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5264468" y="2867384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BU/UP/2024/5098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9655731" y="2867384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734497" y="3168850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69394" y="325659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AMASO SUSAN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5264468" y="3256599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BU/UP/2025/5435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9655731" y="3256599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PTI</a:t>
            </a:r>
            <a:endParaRPr lang="en-US" sz="1050" dirty="0"/>
          </a:p>
        </p:txBody>
      </p:sp>
      <p:sp>
        <p:nvSpPr>
          <p:cNvPr id="29" name="Shape 26"/>
          <p:cNvSpPr/>
          <p:nvPr/>
        </p:nvSpPr>
        <p:spPr>
          <a:xfrm>
            <a:off x="734497" y="3558066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869394" y="364581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SIKUKU BELIZER RUTH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5264468" y="3645815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BU/UP/2024/0846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9655731" y="364581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</a:t>
            </a:r>
            <a:endParaRPr lang="en-US" sz="1050" dirty="0"/>
          </a:p>
        </p:txBody>
      </p:sp>
      <p:sp>
        <p:nvSpPr>
          <p:cNvPr id="33" name="Shape 30"/>
          <p:cNvSpPr/>
          <p:nvPr/>
        </p:nvSpPr>
        <p:spPr>
          <a:xfrm>
            <a:off x="734497" y="3947281"/>
            <a:ext cx="13175218" cy="3892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869394" y="4035030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TWICHIRIZE FLORENCE</a:t>
            </a:r>
            <a:endParaRPr lang="en-US" sz="1050" dirty="0"/>
          </a:p>
        </p:txBody>
      </p:sp>
      <p:sp>
        <p:nvSpPr>
          <p:cNvPr id="35" name="Text 32"/>
          <p:cNvSpPr/>
          <p:nvPr/>
        </p:nvSpPr>
        <p:spPr>
          <a:xfrm>
            <a:off x="5264468" y="4035030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BU/UP/2022/</a:t>
            </a:r>
            <a:endParaRPr lang="en-US" sz="1050" dirty="0"/>
          </a:p>
        </p:txBody>
      </p:sp>
      <p:sp>
        <p:nvSpPr>
          <p:cNvPr id="36" name="Text 33"/>
          <p:cNvSpPr/>
          <p:nvPr/>
        </p:nvSpPr>
        <p:spPr>
          <a:xfrm>
            <a:off x="9655731" y="4035030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37" name="Shape 34"/>
          <p:cNvSpPr/>
          <p:nvPr/>
        </p:nvSpPr>
        <p:spPr>
          <a:xfrm>
            <a:off x="734497" y="4336496"/>
            <a:ext cx="13175218" cy="3892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869394" y="442424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OKWI NICHOLAS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264468" y="4424245"/>
            <a:ext cx="411670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BU/UP/2024/4457</a:t>
            </a:r>
            <a:endParaRPr lang="en-US" sz="1050" dirty="0"/>
          </a:p>
        </p:txBody>
      </p:sp>
      <p:sp>
        <p:nvSpPr>
          <p:cNvPr id="40" name="Text 37"/>
          <p:cNvSpPr/>
          <p:nvPr/>
        </p:nvSpPr>
        <p:spPr>
          <a:xfrm>
            <a:off x="9655731" y="4424245"/>
            <a:ext cx="4120515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WAR</a:t>
            </a:r>
            <a:endParaRPr lang="en-US" sz="105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7859C3D-54CC-4566-892A-A4A1EF114E61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802838"/>
            <a:ext cx="7391519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Study Methodology: Part One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6618" y="1847017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analysed a multi-year water pollution and disease dataset from Kaggle, focusing on visualising patterns, distributions, and relationships.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6618" y="3161824"/>
            <a:ext cx="3668911" cy="2030849"/>
          </a:xfrm>
          <a:prstGeom prst="roundRect">
            <a:avLst>
              <a:gd name="adj" fmla="val 7204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276618" y="3131344"/>
            <a:ext cx="3668911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823210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8" name="Text 5"/>
          <p:cNvSpPr/>
          <p:nvPr/>
        </p:nvSpPr>
        <p:spPr>
          <a:xfrm>
            <a:off x="7975580" y="2992517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32840" y="37261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Import &amp; Structure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32840" y="4214217"/>
            <a:ext cx="315646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 and understand dataset structure in MATLAB.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0171271" y="3161824"/>
            <a:ext cx="3668911" cy="2030849"/>
          </a:xfrm>
          <a:prstGeom prst="roundRect">
            <a:avLst>
              <a:gd name="adj" fmla="val 7204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71271" y="3131344"/>
            <a:ext cx="3668911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13" name="Shape 10"/>
          <p:cNvSpPr/>
          <p:nvPr/>
        </p:nvSpPr>
        <p:spPr>
          <a:xfrm>
            <a:off x="11666994" y="2823210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14" name="Text 11"/>
          <p:cNvSpPr/>
          <p:nvPr/>
        </p:nvSpPr>
        <p:spPr>
          <a:xfrm>
            <a:off x="11870234" y="2992517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27494" y="37261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2D &amp; 3D Visualisation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427494" y="4214217"/>
            <a:ext cx="315646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correct plotting functions for diverse visualisations.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76618" y="5757029"/>
            <a:ext cx="7563564" cy="1669732"/>
          </a:xfrm>
          <a:prstGeom prst="roundRect">
            <a:avLst>
              <a:gd name="adj" fmla="val 8762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276618" y="5726549"/>
            <a:ext cx="7563564" cy="121920"/>
          </a:xfrm>
          <a:prstGeom prst="roundRect">
            <a:avLst>
              <a:gd name="adj" fmla="val 77780"/>
            </a:avLst>
          </a:prstGeom>
          <a:solidFill>
            <a:srgbClr val="5A6ED8"/>
          </a:solidFill>
          <a:ln/>
        </p:spPr>
      </p:sp>
      <p:sp>
        <p:nvSpPr>
          <p:cNvPr id="19" name="Shape 16"/>
          <p:cNvSpPr/>
          <p:nvPr/>
        </p:nvSpPr>
        <p:spPr>
          <a:xfrm>
            <a:off x="9719727" y="5418415"/>
            <a:ext cx="677347" cy="677347"/>
          </a:xfrm>
          <a:prstGeom prst="roundRect">
            <a:avLst>
              <a:gd name="adj" fmla="val 134997"/>
            </a:avLst>
          </a:prstGeom>
          <a:solidFill>
            <a:srgbClr val="5A6ED8"/>
          </a:solidFill>
          <a:ln/>
        </p:spPr>
      </p:sp>
      <p:sp>
        <p:nvSpPr>
          <p:cNvPr id="20" name="Text 17"/>
          <p:cNvSpPr/>
          <p:nvPr/>
        </p:nvSpPr>
        <p:spPr>
          <a:xfrm>
            <a:off x="9922966" y="5587722"/>
            <a:ext cx="270867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6532840" y="632138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Frequency &amp; Trends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6532840" y="6809423"/>
            <a:ext cx="705111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 frequency, trends, and cumulative effects using charts.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76645C-6292-45C4-B286-986F8916EAD9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3643" y="366950"/>
            <a:ext cx="453259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Study</a:t>
            </a: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Methodology</a:t>
            </a: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: Part Two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13643" y="1002744"/>
            <a:ext cx="11954004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used individual descriptive details of group members, stored as MATLAB structure variables, to create statistical and graphical summaries of group diversity.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3643" y="1597461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58661" y="1742479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8" y="1832729"/>
            <a:ext cx="185618" cy="2319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8661" y="2292310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Load</a:t>
            </a: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Variables i.e. struct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558661" y="2589609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previously saved variables into the current script.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413643" y="3092053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11" name="Shape 7"/>
          <p:cNvSpPr/>
          <p:nvPr/>
        </p:nvSpPr>
        <p:spPr>
          <a:xfrm>
            <a:off x="558661" y="3237071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08" y="3327320"/>
            <a:ext cx="185618" cy="2319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58661" y="3786902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Convert to Table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58661" y="4084201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 data to table format for easier access.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413643" y="4586644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558661" y="4731663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08" y="4821912"/>
            <a:ext cx="185618" cy="2319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8661" y="5281493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Statistical Description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58661" y="5578792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Describe statistical characteristics like median and mean ages</a:t>
            </a: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413643" y="6081236"/>
            <a:ext cx="7663339" cy="1357193"/>
          </a:xfrm>
          <a:prstGeom prst="roundRect">
            <a:avLst>
              <a:gd name="adj" fmla="val 425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558661" y="6226254"/>
            <a:ext cx="412432" cy="412433"/>
          </a:xfrm>
          <a:prstGeom prst="roundRect">
            <a:avLst>
              <a:gd name="adj" fmla="val 22168710"/>
            </a:avLst>
          </a:prstGeom>
          <a:solidFill>
            <a:srgbClr val="5A6ED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08" y="6316504"/>
            <a:ext cx="185618" cy="23193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8661" y="6776085"/>
            <a:ext cx="1718786" cy="214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Visualise Data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558661" y="7073384"/>
            <a:ext cx="7373302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Visualise statistical information using various plots.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298976-F423-433D-B2D4-2457E6E48580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1622"/>
            <a:ext cx="5773698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Design Process: From Data to Insight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307580" y="1306711"/>
            <a:ext cx="15240" cy="6331268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6754832" y="1456015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7158216" y="1306711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10485" y="1332845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60965" y="1354574"/>
            <a:ext cx="1756529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Initial Data Exploration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1403" y="1656278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Checked variable types and relationships for meaningful plots.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7456944" y="2293263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10" name="Shape 8"/>
          <p:cNvSpPr/>
          <p:nvPr/>
        </p:nvSpPr>
        <p:spPr>
          <a:xfrm>
            <a:off x="7158216" y="2143958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0485" y="2170093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12906" y="2191822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Collaborative Coding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012906" y="2493526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Held meetings to develop MATLAB script code from lecture notes.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6754832" y="3014901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15" name="Shape 13"/>
          <p:cNvSpPr/>
          <p:nvPr/>
        </p:nvSpPr>
        <p:spPr>
          <a:xfrm>
            <a:off x="7158216" y="2865596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0485" y="289173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73109" y="2913459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Peer Consultation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1403" y="3215164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Inquired from other groups and refined ideas.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7456944" y="3736538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158216" y="3587234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0485" y="3613368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12906" y="3635097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8012906" y="3936802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Wrote the MATLAB code for both assignment parts.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6754832" y="4458176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25" name="Shape 23"/>
          <p:cNvSpPr/>
          <p:nvPr/>
        </p:nvSpPr>
        <p:spPr>
          <a:xfrm>
            <a:off x="7158216" y="4308872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0485" y="4335006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73109" y="4356735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Descriptive Statistics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751403" y="4658439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Computed means and sums for numerical columns, grouped by region and year.</a:t>
            </a:r>
            <a:endParaRPr lang="en-US" sz="1050" dirty="0"/>
          </a:p>
        </p:txBody>
      </p:sp>
      <p:sp>
        <p:nvSpPr>
          <p:cNvPr id="29" name="Shape 27"/>
          <p:cNvSpPr/>
          <p:nvPr/>
        </p:nvSpPr>
        <p:spPr>
          <a:xfrm>
            <a:off x="7456944" y="5179814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30" name="Shape 28"/>
          <p:cNvSpPr/>
          <p:nvPr/>
        </p:nvSpPr>
        <p:spPr>
          <a:xfrm>
            <a:off x="7158216" y="5030510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0485" y="5056644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12906" y="5078373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Visualisation Creation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8012906" y="5380077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line, scatter, bar, pie, and Pareto plots.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6754832" y="5901452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35" name="Shape 33"/>
          <p:cNvSpPr/>
          <p:nvPr/>
        </p:nvSpPr>
        <p:spPr>
          <a:xfrm>
            <a:off x="7158216" y="5752147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10485" y="5778282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873109" y="5800011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Output Saving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751403" y="6101715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Saved plots as images for compliance.</a:t>
            </a:r>
            <a:endParaRPr lang="en-US" sz="1050" dirty="0"/>
          </a:p>
        </p:txBody>
      </p:sp>
      <p:sp>
        <p:nvSpPr>
          <p:cNvPr id="39" name="Shape 37"/>
          <p:cNvSpPr/>
          <p:nvPr/>
        </p:nvSpPr>
        <p:spPr>
          <a:xfrm>
            <a:off x="7456944" y="6623090"/>
            <a:ext cx="418624" cy="15240"/>
          </a:xfrm>
          <a:prstGeom prst="roundRect">
            <a:avLst>
              <a:gd name="adj" fmla="val 384602"/>
            </a:avLst>
          </a:prstGeom>
          <a:solidFill>
            <a:srgbClr val="313E80"/>
          </a:solidFill>
          <a:ln/>
        </p:spPr>
      </p:sp>
      <p:sp>
        <p:nvSpPr>
          <p:cNvPr id="40" name="Shape 38"/>
          <p:cNvSpPr/>
          <p:nvPr/>
        </p:nvSpPr>
        <p:spPr>
          <a:xfrm>
            <a:off x="7158216" y="6473785"/>
            <a:ext cx="313968" cy="313968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10485" y="6499920"/>
            <a:ext cx="209312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012906" y="6521648"/>
            <a:ext cx="1744385" cy="218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Debugging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8012906" y="6823353"/>
            <a:ext cx="586609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debugging with all available members for better understanding.</a:t>
            </a:r>
            <a:endParaRPr lang="en-US" sz="105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4263F06-F528-40E5-BDF6-CAE1B70E3ED8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85CBD-4E21-43B0-A256-275130891D51}"/>
              </a:ext>
            </a:extLst>
          </p:cNvPr>
          <p:cNvSpPr txBox="1"/>
          <p:nvPr/>
        </p:nvSpPr>
        <p:spPr>
          <a:xfrm>
            <a:off x="1130752" y="777542"/>
            <a:ext cx="1224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IMPOTRANT LINES OF CODE USED</a:t>
            </a:r>
            <a:endParaRPr lang="en-GB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1995D-52A5-4618-A2DE-BB188BB36407}"/>
              </a:ext>
            </a:extLst>
          </p:cNvPr>
          <p:cNvSpPr txBox="1"/>
          <p:nvPr/>
        </p:nvSpPr>
        <p:spPr>
          <a:xfrm>
            <a:off x="-698048" y="1925995"/>
            <a:ext cx="14073086" cy="370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b="1" i="1" dirty="0">
                <a:solidFill>
                  <a:schemeClr val="bg1">
                    <a:lumMod val="95000"/>
                  </a:schemeClr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Summarizing data by Year and Including mean Diarrheal Cases</a:t>
            </a:r>
            <a:r>
              <a:rPr lang="en-GB" sz="2400" b="1" i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YearSummary = groupsummary(wpmain,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"Year"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"mean"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20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"DiarrhealCasesPer100_000People"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  <a:effectLst/>
                <a:ea typeface="Yu Gothic Medium" panose="020B0500000000000000" pitchFamily="34" charset="-128"/>
                <a:cs typeface="Times New Roman" panose="02020603050405020304" pitchFamily="18" charset="0"/>
              </a:rPr>
              <a:t>Here we used the “groupsummary” function to combine data for multiple years into one thus reducing the amount of data to be plotted.</a:t>
            </a:r>
          </a:p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This line of code was used to delete the groupcount column that automatically appears when using groupsummary.                                                                                                     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regionYearSummary2.GroupCount = [];</a:t>
            </a:r>
            <a:endParaRPr lang="en-GB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pPr marL="1828800" lvl="3" indent="-45720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Helvetica" panose="020B0604020202020204" pitchFamily="34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We used to “unstack”, to convert the region column to a row.                                                            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regionYearSummary3 = unstack(regionYearSummary2, 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'mean_DiarrhealCasesPer100_000People'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'Region'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);</a:t>
            </a:r>
            <a:endParaRPr lang="en-GB" sz="1800" dirty="0">
              <a:effectLst/>
              <a:latin typeface="Consolas" panose="020B0609020204030204" pitchFamily="49" charset="0"/>
              <a:ea typeface="Yu Gothic Medium" panose="020B0500000000000000" pitchFamily="34" charset="-128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C60DC6-23BB-49AE-9626-40B7FA4AAE9A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12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265"/>
            <a:ext cx="757880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Water Pollution &amp; Disease Trends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3046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extracted data from the water pollution and disease dataset, separating it by year and summarizing diarrheal cases.</a:t>
            </a:r>
            <a:endParaRPr lang="en-US" sz="1600" dirty="0"/>
          </a:p>
        </p:txBody>
      </p:sp>
      <p:pic>
        <p:nvPicPr>
          <p:cNvPr id="6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7307" y="2278251"/>
            <a:ext cx="11949583" cy="43299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8996" y="6877827"/>
            <a:ext cx="122324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line graph illustrates the average diarrheal cases per 100,000 people over different years, highlighting an unsteady upward trend.</a:t>
            </a:r>
            <a:endParaRPr lang="en-US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E8C44B-A09F-4BD2-AEB9-EE16A8E6722F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488"/>
            <a:ext cx="93999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Population Density &amp; Contaminant Levels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1569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Visualising population density by country and the relationship between contaminant levels and cholera cases.</a:t>
            </a:r>
            <a:endParaRPr lang="en-US" sz="160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3790" y="2679480"/>
            <a:ext cx="5645110" cy="34064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493430"/>
            <a:ext cx="6272451" cy="1224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showing average population density by country.</a:t>
            </a:r>
          </a:p>
          <a:p>
            <a:pPr>
              <a:lnSpc>
                <a:spcPts val="2550"/>
              </a:lnSpc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bar(categories(categorical(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C_summary.Country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)),</a:t>
            </a:r>
          </a:p>
          <a:p>
            <a:pPr>
              <a:lnSpc>
                <a:spcPts val="2550"/>
              </a:lnSpc>
            </a:pP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C_summary.mean_PopulationDensity_peoplePerKm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__)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571780" y="5892284"/>
            <a:ext cx="6272451" cy="1667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 illustrating the relationship between average contaminant levels and average cholera cases, </a:t>
            </a:r>
            <a:r>
              <a:rPr lang="en-GB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coloured</a:t>
            </a: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by year.</a:t>
            </a:r>
          </a:p>
          <a:p>
            <a:pPr>
              <a:lnSpc>
                <a:spcPts val="2550"/>
              </a:lnSpc>
            </a:pP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scatter(CO,CH,40,regionYearSummary.Year,"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"filled"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3789" y="7233404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E45063-BF1C-463E-B2BB-74C524D9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83" y="2580535"/>
            <a:ext cx="5645110" cy="321842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D834A4-CA06-4928-8108-0F3C5E10EE83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619"/>
            <a:ext cx="10542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Distribution of Contaminant Levels &amp; GDP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9" y="1930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Histograms show the distribution of contaminant levels and GDP per capita, while a logarithmic plot reveals the relationship between pollution and GDP.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9" y="2911934"/>
            <a:ext cx="3910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Contaminant Level Distribution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406620" y="2548758"/>
            <a:ext cx="3469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GDP per Capita Distribution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927078" y="6329118"/>
            <a:ext cx="7083389" cy="993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Logarithmic plot illustrating the relationship between contaminant levels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GDP per capita in 2024.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726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6F2404-D1BD-4C32-8383-D2E4E387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3" y="3354126"/>
            <a:ext cx="5333559" cy="3218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60E17-8B00-45F0-A6FB-15B9601553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5166" y="2984133"/>
            <a:ext cx="5510385" cy="321842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FDABFF-34E6-4829-8A19-5E3817DDDA76}"/>
              </a:ext>
            </a:extLst>
          </p:cNvPr>
          <p:cNvSpPr/>
          <p:nvPr/>
        </p:nvSpPr>
        <p:spPr>
          <a:xfrm>
            <a:off x="12708610" y="7718156"/>
            <a:ext cx="1813302" cy="511443"/>
          </a:xfrm>
          <a:prstGeom prst="roundRect">
            <a:avLst/>
          </a:prstGeom>
          <a:solidFill>
            <a:srgbClr val="0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5B8055-A40D-4CEF-A5B1-FC3852D757CD}"/>
              </a:ext>
            </a:extLst>
          </p:cNvPr>
          <p:cNvSpPr txBox="1"/>
          <p:nvPr/>
        </p:nvSpPr>
        <p:spPr>
          <a:xfrm>
            <a:off x="6323308" y="7166055"/>
            <a:ext cx="8198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semilogy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(wp_2024.ContaminantLevel_ppm_,wp_2024.GDPPerCapita_USD_,</a:t>
            </a:r>
            <a:r>
              <a:rPr lang="en-GB" sz="1800" dirty="0">
                <a:solidFill>
                  <a:srgbClr val="A709F5"/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'r O'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)</a:t>
            </a:r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AD4643-4FC8-4379-81E2-F726B5C378C5}"/>
              </a:ext>
            </a:extLst>
          </p:cNvPr>
          <p:cNvSpPr txBox="1"/>
          <p:nvPr/>
        </p:nvSpPr>
        <p:spPr>
          <a:xfrm>
            <a:off x="619933" y="7166055"/>
            <a:ext cx="512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histogram(</a:t>
            </a:r>
            <a:r>
              <a:rPr lang="en-GB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wpmain.ContaminantLevel_ppm</a:t>
            </a:r>
            <a:r>
              <a:rPr lang="en-GB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  <a:ea typeface="Yu Gothic Medium" panose="020B0500000000000000" pitchFamily="34" charset="-128"/>
                <a:cs typeface="Times New Roman" panose="02020603050405020304" pitchFamily="18" charset="0"/>
              </a:rPr>
              <a:t>_)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947</Words>
  <Application>Microsoft Office PowerPoint</Application>
  <PresentationFormat>Custom</PresentationFormat>
  <Paragraphs>135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Tahoma</vt:lpstr>
      <vt:lpstr>Roboto Medium</vt:lpstr>
      <vt:lpstr>Consolas</vt:lpstr>
      <vt:lpstr>Roboto</vt:lpstr>
      <vt:lpstr>Arial</vt:lpstr>
      <vt:lpstr>Helvetica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Joash Ntale</dc:creator>
  <cp:lastModifiedBy>Joash</cp:lastModifiedBy>
  <cp:revision>8</cp:revision>
  <dcterms:created xsi:type="dcterms:W3CDTF">2025-09-22T20:24:15Z</dcterms:created>
  <dcterms:modified xsi:type="dcterms:W3CDTF">2025-09-22T23:07:41Z</dcterms:modified>
</cp:coreProperties>
</file>